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9" r:id="rId11"/>
    <p:sldId id="266" r:id="rId12"/>
    <p:sldId id="267" r:id="rId13"/>
    <p:sldId id="270" r:id="rId14"/>
    <p:sldId id="273" r:id="rId15"/>
    <p:sldId id="322" r:id="rId16"/>
    <p:sldId id="272" r:id="rId17"/>
    <p:sldId id="274" r:id="rId18"/>
    <p:sldId id="298" r:id="rId19"/>
    <p:sldId id="299" r:id="rId20"/>
    <p:sldId id="300" r:id="rId21"/>
    <p:sldId id="301" r:id="rId22"/>
    <p:sldId id="302" r:id="rId23"/>
    <p:sldId id="326" r:id="rId24"/>
    <p:sldId id="276" r:id="rId25"/>
    <p:sldId id="324" r:id="rId26"/>
    <p:sldId id="325" r:id="rId27"/>
    <p:sldId id="327" r:id="rId28"/>
    <p:sldId id="303" r:id="rId29"/>
    <p:sldId id="280" r:id="rId30"/>
    <p:sldId id="304" r:id="rId31"/>
    <p:sldId id="281" r:id="rId32"/>
    <p:sldId id="328" r:id="rId33"/>
    <p:sldId id="318" r:id="rId34"/>
    <p:sldId id="282" r:id="rId35"/>
    <p:sldId id="319" r:id="rId36"/>
    <p:sldId id="329" r:id="rId37"/>
    <p:sldId id="330" r:id="rId38"/>
    <p:sldId id="321" r:id="rId39"/>
    <p:sldId id="316" r:id="rId40"/>
    <p:sldId id="315" r:id="rId41"/>
    <p:sldId id="283" r:id="rId42"/>
    <p:sldId id="331" r:id="rId43"/>
    <p:sldId id="332" r:id="rId44"/>
    <p:sldId id="334" r:id="rId45"/>
    <p:sldId id="320" r:id="rId46"/>
    <p:sldId id="317" r:id="rId47"/>
    <p:sldId id="275" r:id="rId48"/>
    <p:sldId id="333" r:id="rId49"/>
    <p:sldId id="278" r:id="rId50"/>
    <p:sldId id="308" r:id="rId51"/>
    <p:sldId id="309" r:id="rId52"/>
    <p:sldId id="284" r:id="rId53"/>
    <p:sldId id="307" r:id="rId54"/>
    <p:sldId id="285" r:id="rId55"/>
    <p:sldId id="277" r:id="rId56"/>
    <p:sldId id="310" r:id="rId57"/>
    <p:sldId id="311" r:id="rId58"/>
    <p:sldId id="312" r:id="rId59"/>
    <p:sldId id="314" r:id="rId60"/>
    <p:sldId id="313" r:id="rId61"/>
    <p:sldId id="286" r:id="rId62"/>
    <p:sldId id="287" r:id="rId63"/>
    <p:sldId id="288" r:id="rId64"/>
    <p:sldId id="279" r:id="rId65"/>
    <p:sldId id="289" r:id="rId66"/>
    <p:sldId id="292" r:id="rId67"/>
    <p:sldId id="290" r:id="rId68"/>
    <p:sldId id="297" r:id="rId69"/>
    <p:sldId id="336" r:id="rId70"/>
    <p:sldId id="335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682"/>
  </p:normalViewPr>
  <p:slideViewPr>
    <p:cSldViewPr snapToGrid="0" snapToObjects="1">
      <p:cViewPr varScale="1">
        <p:scale>
          <a:sx n="144" d="100"/>
          <a:sy n="144" d="100"/>
        </p:scale>
        <p:origin x="11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5DF8-587E-8C40-ABFB-CBB3437C8267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35557-AD45-AE4D-BFB2-51AA279C5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0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Reorganize – gets </a:t>
            </a:r>
            <a:r>
              <a:rPr lang="en-US"/>
              <a:t>very choppy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88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same data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do you see here? What’s the story and how do the aesthetics tell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5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and benefits of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4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 and benefits of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29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Thoughts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13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What do you see here. What works. What does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33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maps. Little information beyond intersections – 1546 from </a:t>
            </a:r>
            <a:r>
              <a:rPr lang="en-US" dirty="0" err="1"/>
              <a:t>Pedrus</a:t>
            </a:r>
            <a:r>
              <a:rPr lang="en-US" dirty="0"/>
              <a:t> </a:t>
            </a:r>
            <a:r>
              <a:rPr lang="en-US" dirty="0" err="1"/>
              <a:t>Apenius</a:t>
            </a:r>
            <a:r>
              <a:rPr lang="en-US" dirty="0"/>
              <a:t> </a:t>
            </a:r>
          </a:p>
          <a:p>
            <a:r>
              <a:rPr lang="en-US" dirty="0"/>
              <a:t>What do you get from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Edmond Halley 1686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5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you make this abstract?</a:t>
            </a:r>
          </a:p>
          <a:p>
            <a:endParaRPr lang="en-US" dirty="0"/>
          </a:p>
          <a:p>
            <a:r>
              <a:rPr lang="en-US" dirty="0"/>
              <a:t>John Snow 1854</a:t>
            </a:r>
          </a:p>
          <a:p>
            <a:endParaRPr lang="en-US" dirty="0"/>
          </a:p>
          <a:p>
            <a:r>
              <a:rPr lang="en-US" dirty="0"/>
              <a:t>It’s not all maps – </a:t>
            </a:r>
            <a:r>
              <a:rPr lang="en-US" dirty="0" err="1"/>
              <a:t>timeseries</a:t>
            </a:r>
            <a:r>
              <a:rPr lang="en-US" dirty="0"/>
              <a:t>, particularly as </a:t>
            </a:r>
            <a:r>
              <a:rPr lang="en-US" dirty="0" err="1"/>
              <a:t>govs</a:t>
            </a:r>
            <a:r>
              <a:rPr lang="en-US" dirty="0"/>
              <a:t> started getting into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Playfair</a:t>
            </a:r>
            <a:r>
              <a:rPr lang="en-US" dirty="0"/>
              <a:t>!  A father of modern statistical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4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Marey’s</a:t>
            </a:r>
            <a:r>
              <a:rPr lang="en-US" dirty="0"/>
              <a:t> train</a:t>
            </a:r>
            <a:r>
              <a:rPr lang="en-US" baseline="0" dirty="0"/>
              <a:t> graph</a:t>
            </a:r>
          </a:p>
          <a:p>
            <a:r>
              <a:rPr lang="en-US" baseline="0" dirty="0"/>
              <a:t>What works, what doesn’t?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6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 &amp; Statistical Information</a:t>
            </a:r>
          </a:p>
          <a:p>
            <a:r>
              <a:rPr lang="en-US" dirty="0"/>
              <a:t>1955 Surgeon General’s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3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see here? What’s the story and how do the aesthetics tell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35557-AD45-AE4D-BFB2-51AA279C5F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1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1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2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3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1E76-7897-7E40-9D7E-376D8B7453AF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1188-69E4-D547-A9F0-F62779C31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EC01E76-7897-7E40-9D7E-376D8B7453AF}" type="datetimeFigureOut">
              <a:rPr lang="en-US" smtClean="0"/>
              <a:pPr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D741188-69E4-D547-A9F0-F62779C311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7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94785"/>
            <a:ext cx="9144000" cy="5562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785"/>
            <a:ext cx="9144000" cy="5562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77334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5388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0" y="581600"/>
            <a:ext cx="7422653" cy="6299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94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Sometimes One Variable is Enough</a:t>
            </a:r>
          </a:p>
        </p:txBody>
      </p:sp>
    </p:spTree>
    <p:extLst>
      <p:ext uri="{BB962C8B-B14F-4D97-AF65-F5344CB8AC3E}">
        <p14:creationId xmlns:p14="http://schemas.microsoft.com/office/powerpoint/2010/main" val="83552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Space to Time</a:t>
            </a:r>
          </a:p>
        </p:txBody>
      </p:sp>
      <p:pic>
        <p:nvPicPr>
          <p:cNvPr id="3" name="Picture 2" descr="train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3"/>
          <a:stretch/>
        </p:blipFill>
        <p:spPr>
          <a:xfrm>
            <a:off x="0" y="1417638"/>
            <a:ext cx="9144000" cy="5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9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Unifying Maps and </a:t>
            </a:r>
            <a:r>
              <a:rPr lang="en-US" dirty="0" err="1"/>
              <a:t>Timeseries</a:t>
            </a:r>
            <a:endParaRPr lang="en-US" dirty="0"/>
          </a:p>
        </p:txBody>
      </p:sp>
      <p:pic>
        <p:nvPicPr>
          <p:cNvPr id="3" name="Picture 2" descr="napole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826"/>
            <a:ext cx="9144000" cy="56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6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ok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4" y="0"/>
            <a:ext cx="523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8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Abstraction Can Tell Wonderful Stories</a:t>
            </a:r>
          </a:p>
        </p:txBody>
      </p:sp>
      <p:pic>
        <p:nvPicPr>
          <p:cNvPr id="3" name="Picture 2" descr="Screen Shot 2016-02-15 at 12.13.09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093"/>
            <a:ext cx="9144000" cy="54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2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Graphical Basics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Details to Make Your Viz More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3460203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15 at 3.22.53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484"/>
            <a:ext cx="9144000" cy="3610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/>
              <a:t>Elements of a Plot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/>
                <a:cs typeface="Avenir Book"/>
              </a:rPr>
              <a:t>Wickham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363" y="1464083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Geometric Objects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96490" y="14662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Scales &amp; Coordinates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7164" y="146626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venir Black"/>
                <a:cs typeface="Avenir Black"/>
              </a:rPr>
              <a:t>Annotations</a:t>
            </a:r>
          </a:p>
        </p:txBody>
      </p:sp>
    </p:spTree>
    <p:extLst>
      <p:ext uri="{BB962C8B-B14F-4D97-AF65-F5344CB8AC3E}">
        <p14:creationId xmlns:p14="http://schemas.microsoft.com/office/powerpoint/2010/main" val="301574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816"/>
            <a:ext cx="8229600" cy="1143000"/>
          </a:xfrm>
        </p:spPr>
        <p:txBody>
          <a:bodyPr/>
          <a:lstStyle/>
          <a:p>
            <a:r>
              <a:rPr lang="en-US" dirty="0"/>
              <a:t>Elements of a Plot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73314"/>
            <a:ext cx="136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/>
                <a:cs typeface="Avenir Book"/>
              </a:rPr>
              <a:t>Wickham 2010</a:t>
            </a:r>
          </a:p>
        </p:txBody>
      </p:sp>
      <p:pic>
        <p:nvPicPr>
          <p:cNvPr id="3" name="Picture 2" descr="Screen Shot 2016-02-15 at 3.22.58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8" y="1224973"/>
            <a:ext cx="5016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9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 of a Plot</a:t>
            </a:r>
          </a:p>
        </p:txBody>
      </p:sp>
      <p:pic>
        <p:nvPicPr>
          <p:cNvPr id="4" name="Picture 3" descr="common-aesthetic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0735"/>
            <a:ext cx="91440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52406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6" name="Picture 5" descr="basic-scales-exampl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2363"/>
            <a:ext cx="9144000" cy="2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2698173"/>
            <a:ext cx="7772400" cy="1362075"/>
          </a:xfrm>
        </p:spPr>
        <p:txBody>
          <a:bodyPr/>
          <a:lstStyle/>
          <a:p>
            <a:r>
              <a:rPr lang="en-US" dirty="0"/>
              <a:t>Data visualization is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16442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-normals-vs-time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7" y="1417638"/>
            <a:ext cx="8687500" cy="5361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405140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Aesthetics Map Data to Visual Representation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4" name="Picture 3" descr="four-locations-temps-by-month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098"/>
            <a:ext cx="9144000" cy="27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40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Amounts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F3678-56CF-CB04-7FAC-EA5ACB1A9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" y="1523114"/>
            <a:ext cx="8853899" cy="44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48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Amounts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34DD7-181B-30A5-1049-AA693502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9" y="2343150"/>
            <a:ext cx="11824721" cy="29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78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Barplots</a:t>
            </a:r>
            <a:endParaRPr lang="en-US" dirty="0"/>
          </a:p>
        </p:txBody>
      </p:sp>
      <p:pic>
        <p:nvPicPr>
          <p:cNvPr id="4" name="Picture 3" descr="Rpl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" y="1154544"/>
            <a:ext cx="7439891" cy="5579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DF4A32-4BB3-7061-BD7A-E1292897F86F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89017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382-5B3A-838F-694F-69DA9204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56F11-9D56-BAC7-5DD0-4A76F5EC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3336"/>
            <a:ext cx="73152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111EE1-DC62-7210-4372-3BAA2E3A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3336"/>
            <a:ext cx="7315200" cy="450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246D9-37CB-4CFD-AE47-C5648A16D3EF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711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11382-5B3A-838F-694F-69DA9204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Here?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2F788-CD49-6E9D-0EAD-826647601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21317"/>
            <a:ext cx="73152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7D748-5FF3-D42B-EA76-5BE4E0B2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21317"/>
            <a:ext cx="7315200" cy="450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56C96-FA78-183D-8F45-DD34172BD960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09434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606C-E09A-B738-F21C-4C929A9B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Bars are Not Always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70732-CED1-778E-CB4E-2B65EF9B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29" y="1190440"/>
            <a:ext cx="5996763" cy="5392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88724-913D-A517-9E2D-83D4D09A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0" y="1042230"/>
            <a:ext cx="6326372" cy="5689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F4057-FA0B-6177-EA50-13B23B2408D4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51205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Distributions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sing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672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Show Frequency</a:t>
            </a:r>
          </a:p>
        </p:txBody>
      </p:sp>
      <p:pic>
        <p:nvPicPr>
          <p:cNvPr id="5" name="Picture 4" descr="Rplot0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1417638"/>
            <a:ext cx="7419110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5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Principles of Graphical Excellence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66092"/>
            <a:ext cx="8229600" cy="4960072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dirty="0"/>
              <a:t>Clarity</a:t>
            </a:r>
          </a:p>
          <a:p>
            <a:pPr>
              <a:lnSpc>
                <a:spcPct val="210000"/>
              </a:lnSpc>
            </a:pPr>
            <a:r>
              <a:rPr lang="en-US" dirty="0"/>
              <a:t>Precision</a:t>
            </a:r>
          </a:p>
          <a:p>
            <a:pPr>
              <a:lnSpc>
                <a:spcPct val="210000"/>
              </a:lnSpc>
            </a:pPr>
            <a:r>
              <a:rPr lang="en-US" dirty="0"/>
              <a:t>Efficiency</a:t>
            </a:r>
          </a:p>
          <a:p>
            <a:pPr>
              <a:lnSpc>
                <a:spcPct val="210000"/>
              </a:lnSpc>
            </a:pPr>
            <a:r>
              <a:rPr lang="en-US" dirty="0"/>
              <a:t>Maximize ideas, minimize ink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132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(from </a:t>
            </a:r>
            <a:r>
              <a:rPr lang="en-US" dirty="0" err="1"/>
              <a:t>Tufte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1840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Visualizations: Multiple Distributions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multiple-distribution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02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4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to Show Variation</a:t>
            </a:r>
          </a:p>
        </p:txBody>
      </p:sp>
      <p:pic>
        <p:nvPicPr>
          <p:cNvPr id="7" name="Picture 6" descr="Screen Shot 2016-02-15 at 5.02.24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7" y="1524000"/>
            <a:ext cx="7189939" cy="518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13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2EB8A-1A8C-F772-CB1C-6D2767A5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Wrong Here if Bars Represent 2SD of Temperature?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17A89-7F63-437D-5DAB-4A3C3790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3336"/>
            <a:ext cx="73152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D7CA4-0DC5-45B5-A829-39DA60155114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867221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BB68-ABA3-94BD-FC2C-A184B133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Uncertainty is Difficult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4FBD-EB4C-A83A-C5E6-8D6DB479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8456"/>
            <a:ext cx="9096846" cy="2270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FF6B4-34C4-EEB1-23A4-CB396D1B9E1A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504345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s-IS" dirty="0"/>
              <a:t>Point-Ranges – but they Don‘t Show All of the Data</a:t>
            </a:r>
            <a:endParaRPr lang="en-US" dirty="0"/>
          </a:p>
        </p:txBody>
      </p:sp>
      <p:pic>
        <p:nvPicPr>
          <p:cNvPr id="11" name="Picture 10" descr="cars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09" y="1417638"/>
            <a:ext cx="7250545" cy="5178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4BBD6A-330D-DC41-99D0-BEB59927000B}"/>
              </a:ext>
            </a:extLst>
          </p:cNvPr>
          <p:cNvSpPr txBox="1"/>
          <p:nvPr/>
        </p:nvSpPr>
        <p:spPr>
          <a:xfrm>
            <a:off x="3010046" y="1944210"/>
            <a:ext cx="365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versus </a:t>
            </a:r>
            <a:r>
              <a:rPr lang="en-US" dirty="0" err="1">
                <a:solidFill>
                  <a:srgbClr val="FF0000"/>
                </a:solidFill>
              </a:rPr>
              <a:t>Sampl</a:t>
            </a:r>
            <a:r>
              <a:rPr lang="en-US" b="1" u="sng" dirty="0" err="1">
                <a:solidFill>
                  <a:srgbClr val="FF0000"/>
                </a:solidFill>
              </a:rPr>
              <a:t>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24620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BB68-ABA3-94BD-FC2C-A184B133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Distributions versus Uncertainty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6E2AB-C687-C35B-60A0-7678311D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8" y="2361214"/>
            <a:ext cx="9012643" cy="2249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A259F2-EBA7-A0FA-A6FD-F9D98D0ECFA6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34457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85D2-C0A6-ADAF-067B-A10648F9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View Differently?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41FF5-A067-1096-7376-6F49E1EEF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14992"/>
            <a:ext cx="73152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2ED47-CDB4-A1B7-397C-CD0B56E972B4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722BF-7543-8CA0-3BFE-EA5C497F0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14992"/>
            <a:ext cx="7315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0816-6F18-F74E-FED4-57B12EF2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3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Tempting to Plot Raw Data, but, Be Careful…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DAD31-1C10-5D0A-807E-694A00E2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17638"/>
            <a:ext cx="73152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3E412-1EAA-A0FD-DCFE-36F6F41C88FD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C2F0C4-15A4-6C74-D10F-9F0847303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8"/>
            <a:ext cx="7315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3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FB2C-2688-4DF6-FFB6-5A407CE4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Lots of Ways to Visualize Data, Distribution, and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BC355-959D-6F8F-FE45-9681D17E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4" y="1510862"/>
            <a:ext cx="8087712" cy="4852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42EC76-96CE-AE78-71BB-B4F570B7D698}"/>
              </a:ext>
            </a:extLst>
          </p:cNvPr>
          <p:cNvSpPr txBox="1"/>
          <p:nvPr/>
        </p:nvSpPr>
        <p:spPr>
          <a:xfrm>
            <a:off x="0" y="6302824"/>
            <a:ext cx="831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https://</a:t>
            </a:r>
            <a:r>
              <a:rPr lang="en-US" sz="1400" dirty="0" err="1">
                <a:latin typeface="Avenir Book" panose="02000503020000020003" pitchFamily="2" charset="0"/>
              </a:rPr>
              <a:t>dallasnova.rbind.io</a:t>
            </a:r>
            <a:r>
              <a:rPr lang="en-US" sz="1400" dirty="0">
                <a:latin typeface="Avenir Book" panose="02000503020000020003" pitchFamily="2" charset="0"/>
              </a:rPr>
              <a:t>/post/efficient-data-visualization-with-faded-raincloud-plots-delete-boxplot/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A1C8F-6B10-177F-807D-A74776FA479D}"/>
              </a:ext>
            </a:extLst>
          </p:cNvPr>
          <p:cNvSpPr txBox="1"/>
          <p:nvPr/>
        </p:nvSpPr>
        <p:spPr>
          <a:xfrm>
            <a:off x="0" y="6583362"/>
            <a:ext cx="5318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From </a:t>
            </a:r>
            <a:r>
              <a:rPr lang="en-US" sz="1400" dirty="0" err="1">
                <a:latin typeface="Avenir Book" panose="02000503020000020003" pitchFamily="2" charset="0"/>
              </a:rPr>
              <a:t>rweekly.org</a:t>
            </a:r>
            <a:r>
              <a:rPr lang="en-US" sz="1400" dirty="0">
                <a:latin typeface="Avenir Book" panose="02000503020000020003" pitchFamily="2" charset="0"/>
              </a:rPr>
              <a:t> 9/5 edition https://</a:t>
            </a:r>
            <a:r>
              <a:rPr lang="en-US" sz="1400" dirty="0" err="1">
                <a:latin typeface="Avenir Book" panose="02000503020000020003" pitchFamily="2" charset="0"/>
              </a:rPr>
              <a:t>rweekly.org</a:t>
            </a:r>
            <a:r>
              <a:rPr lang="en-US" sz="1400" dirty="0">
                <a:latin typeface="Avenir Book" panose="02000503020000020003" pitchFamily="2" charset="0"/>
              </a:rPr>
              <a:t>/2022-W36.html</a:t>
            </a:r>
          </a:p>
        </p:txBody>
      </p:sp>
    </p:spTree>
    <p:extLst>
      <p:ext uri="{BB962C8B-B14F-4D97-AF65-F5344CB8AC3E}">
        <p14:creationId xmlns:p14="http://schemas.microsoft.com/office/powerpoint/2010/main" val="492995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D85E-F747-D180-A7A0-350DE1D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Between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5F713-812E-D24B-BC22-AD10E1E2B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7231"/>
            <a:ext cx="9181057" cy="2291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DCB53-90DA-0DA7-9041-4407B3C05902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76379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Graphical Basics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Details to Make Your Viz More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4256667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D85E-F747-D180-A7A0-350DE1DE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Relationships Between Variables With a Lot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997CC-80A2-5B00-D9FD-988C4BDD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74681"/>
            <a:ext cx="9181053" cy="2291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CA0FC-D4F5-4D1B-C0EC-A3A9690B52B7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9400498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rs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680959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 Show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423130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EC6E-0A24-B6EA-B1C9-DF80AF67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Correlations to Understand Relationships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F6E3-53E4-AA6F-8DA3-5A05A5CB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6" y="1935126"/>
            <a:ext cx="3928694" cy="3928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4E7F4-7C4C-DADC-84BA-D588A81A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30" y="1935126"/>
            <a:ext cx="3928694" cy="3928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754D7-9D26-D31C-9DB6-12BD93A76255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39322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20962-6E47-935E-4F80-0073FF54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Alternate Ways to View Correlations Efficiently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E2383-4241-A1A8-FBB4-BE5B0404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75" y="1417638"/>
            <a:ext cx="7072449" cy="5051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8AE33F-8E15-6FA5-E441-D4DFDA0C5598}"/>
              </a:ext>
            </a:extLst>
          </p:cNvPr>
          <p:cNvSpPr txBox="1"/>
          <p:nvPr/>
        </p:nvSpPr>
        <p:spPr>
          <a:xfrm>
            <a:off x="31893" y="639633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https://albert-</a:t>
            </a:r>
            <a:r>
              <a:rPr lang="en-US" sz="1200" dirty="0" err="1"/>
              <a:t>rapp.de</a:t>
            </a:r>
            <a:r>
              <a:rPr lang="en-US" sz="1200" dirty="0"/>
              <a:t>/posts/ggplot2-tips/13_alternative_corrplots/13_alternative_corrplots.html</a:t>
            </a:r>
          </a:p>
        </p:txBody>
      </p:sp>
    </p:spTree>
    <p:extLst>
      <p:ext uri="{BB962C8B-B14F-4D97-AF65-F5344CB8AC3E}">
        <p14:creationId xmlns:p14="http://schemas.microsoft.com/office/powerpoint/2010/main" val="3794827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DE4C-05C7-AB44-8908-D9D808DD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Your Data Be Connected?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0A7F6-A210-569C-A54A-2A05E0B4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46889"/>
            <a:ext cx="73152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90F88-49C9-8E7C-1B72-3B257661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46889"/>
            <a:ext cx="7315200" cy="450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32809D-7B52-D6D2-6791-AFEA399C9775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99464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BB68-ABA3-94BD-FC2C-A184B133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Uncertainty in Relationships is Difficult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FC3F0-0363-C7F6-DCFF-ACBE7E2A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6" y="2332640"/>
            <a:ext cx="11749326" cy="2933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6E3DEC-7D5D-C6B0-2E03-C08FF9A1E892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926997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A3BC3-F241-45E8-3273-021DB3D0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DF7D8-4C53-BF89-74D0-FB38B020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595"/>
            <a:ext cx="9096846" cy="2270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3ADA8-78FE-C903-9BBD-CB0679879108}"/>
              </a:ext>
            </a:extLst>
          </p:cNvPr>
          <p:cNvSpPr txBox="1"/>
          <p:nvPr/>
        </p:nvSpPr>
        <p:spPr>
          <a:xfrm>
            <a:off x="48952" y="6410123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013523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86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Data Sources and Maps</a:t>
            </a:r>
          </a:p>
        </p:txBody>
      </p:sp>
      <p:pic>
        <p:nvPicPr>
          <p:cNvPr id="5" name="Picture 4" descr="mt001a5_rd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375"/>
            <a:ext cx="3302000" cy="2730500"/>
          </a:xfrm>
          <a:prstGeom prst="rect">
            <a:avLst/>
          </a:prstGeom>
        </p:spPr>
      </p:pic>
      <p:pic>
        <p:nvPicPr>
          <p:cNvPr id="6" name="Picture 5" descr="Screen Shot 2016-02-16 at 9.42.27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05" y="854375"/>
            <a:ext cx="6130295" cy="558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68283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Chlorophyll </a:t>
            </a:r>
            <a:r>
              <a:rPr lang="en-US" i="1" dirty="0">
                <a:latin typeface="Avenir Book"/>
                <a:cs typeface="Avenir Book"/>
              </a:rPr>
              <a:t>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Abundance of taxonomic groups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Book"/>
                <a:cs typeface="Avenir Book"/>
              </a:rPr>
              <a:t>Salinity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7650" y="6619473"/>
            <a:ext cx="60427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venir Book"/>
                <a:cs typeface="Avenir Book"/>
              </a:rPr>
              <a:t>Hopkinson and </a:t>
            </a:r>
            <a:r>
              <a:rPr lang="en-US" sz="1100" dirty="0" err="1">
                <a:latin typeface="Avenir Book"/>
                <a:cs typeface="Avenir Book"/>
              </a:rPr>
              <a:t>Hobbie</a:t>
            </a:r>
            <a:r>
              <a:rPr lang="en-US" sz="1100" dirty="0">
                <a:latin typeface="Avenir Book"/>
                <a:cs typeface="Avenir Book"/>
              </a:rPr>
              <a:t> 2012 http://</a:t>
            </a:r>
            <a:r>
              <a:rPr lang="en-US" sz="1100" dirty="0" err="1">
                <a:latin typeface="Avenir Book"/>
                <a:cs typeface="Avenir Book"/>
              </a:rPr>
              <a:t>ecosystems.mbl.edu</a:t>
            </a:r>
            <a:r>
              <a:rPr lang="en-US" sz="1100" dirty="0">
                <a:latin typeface="Avenir Book"/>
                <a:cs typeface="Avenir Book"/>
              </a:rPr>
              <a:t>/PIE/data/EST/EST-PR-</a:t>
            </a:r>
            <a:r>
              <a:rPr lang="en-US" sz="1100" dirty="0" err="1">
                <a:latin typeface="Avenir Book"/>
                <a:cs typeface="Avenir Book"/>
              </a:rPr>
              <a:t>ChemTax.html</a:t>
            </a:r>
            <a:endParaRPr lang="en-US" sz="11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88640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History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Graphical Basics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Details to Make Your Viz More Understandable</a:t>
            </a:r>
          </a:p>
        </p:txBody>
      </p:sp>
    </p:spTree>
    <p:extLst>
      <p:ext uri="{BB962C8B-B14F-4D97-AF65-F5344CB8AC3E}">
        <p14:creationId xmlns:p14="http://schemas.microsoft.com/office/powerpoint/2010/main" val="41181488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Coordinate Systems Transform Relationships</a:t>
            </a:r>
          </a:p>
        </p:txBody>
      </p:sp>
      <p:pic>
        <p:nvPicPr>
          <p:cNvPr id="4" name="Picture 3" descr="Screen Shot 2016-02-15 at 3.23.3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4689"/>
            <a:ext cx="9144000" cy="30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8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e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961"/>
            <a:ext cx="9144000" cy="55626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r>
              <a:rPr lang="en-US" dirty="0"/>
              <a:t> in the 10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81115"/>
            <a:ext cx="1569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venir Book"/>
                <a:cs typeface="Avenir Book"/>
              </a:rPr>
              <a:t>From </a:t>
            </a:r>
            <a:r>
              <a:rPr lang="en-US" sz="1050" dirty="0" err="1">
                <a:latin typeface="Avenir Book"/>
                <a:cs typeface="Avenir Book"/>
              </a:rPr>
              <a:t>Funkhouser</a:t>
            </a:r>
            <a:r>
              <a:rPr lang="en-US" sz="1050" dirty="0">
                <a:latin typeface="Avenir Book"/>
                <a:cs typeface="Avenir Book"/>
              </a:rPr>
              <a:t> 1936</a:t>
            </a:r>
          </a:p>
        </p:txBody>
      </p:sp>
    </p:spTree>
    <p:extLst>
      <p:ext uri="{BB962C8B-B14F-4D97-AF65-F5344CB8AC3E}">
        <p14:creationId xmlns:p14="http://schemas.microsoft.com/office/powerpoint/2010/main" val="366419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Polar Coordinate System is Useful!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5" name="Picture 4" descr="polar-coor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66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92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mperature-normals-pola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50"/>
            <a:ext cx="9144000" cy="5645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Polar Coordinate System is Useful!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886030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Full Scale to 0</a:t>
            </a:r>
          </a:p>
        </p:txBody>
      </p:sp>
      <p:pic>
        <p:nvPicPr>
          <p:cNvPr id="4" name="Picture 3" descr="cars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9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Transform?</a:t>
            </a:r>
          </a:p>
        </p:txBody>
      </p:sp>
      <p:pic>
        <p:nvPicPr>
          <p:cNvPr id="4" name="Picture 3" descr="linear-log-scales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00"/>
          <a:stretch/>
        </p:blipFill>
        <p:spPr>
          <a:xfrm>
            <a:off x="0" y="1553702"/>
            <a:ext cx="9144000" cy="4137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3471743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Log-Transformation To See Relationship</a:t>
            </a:r>
          </a:p>
        </p:txBody>
      </p:sp>
      <p:pic>
        <p:nvPicPr>
          <p:cNvPr id="4" name="Picture 3" descr="cars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3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Scales to Add Dimensions of Data</a:t>
            </a:r>
          </a:p>
        </p:txBody>
      </p:sp>
      <p:pic>
        <p:nvPicPr>
          <p:cNvPr id="4" name="Picture 3" descr="Screen Shot 2016-02-15 at 3.23.2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2270413"/>
            <a:ext cx="857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01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Can Distinguish Groups</a:t>
            </a:r>
          </a:p>
        </p:txBody>
      </p:sp>
      <p:pic>
        <p:nvPicPr>
          <p:cNvPr id="4" name="Picture 3" descr="qualitative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8953"/>
            <a:ext cx="9144000" cy="3839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4218164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Can Show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3" name="Picture 2" descr="sequential-scales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181"/>
            <a:ext cx="9144000" cy="383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06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Beware Not Thinking About Color Blindness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" y="6425241"/>
            <a:ext cx="133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venir Book"/>
                <a:cs typeface="Avenir Book"/>
              </a:rPr>
              <a:t>Wilke</a:t>
            </a:r>
            <a:r>
              <a:rPr lang="en-US" dirty="0">
                <a:latin typeface="Avenir Book"/>
                <a:cs typeface="Avenir Book"/>
              </a:rPr>
              <a:t> 2018</a:t>
            </a:r>
          </a:p>
        </p:txBody>
      </p:sp>
      <p:pic>
        <p:nvPicPr>
          <p:cNvPr id="4" name="Picture 3" descr="red-green-cvd-sim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986"/>
            <a:ext cx="9144000" cy="25570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0451" y="4798391"/>
            <a:ext cx="3994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Never use Red-Green!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8416" y="5474011"/>
            <a:ext cx="717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lack"/>
                <a:cs typeface="Avenir Black"/>
              </a:rPr>
              <a:t>Use redundant coding: shapes, sizes, etc.</a:t>
            </a:r>
          </a:p>
        </p:txBody>
      </p:sp>
    </p:spTree>
    <p:extLst>
      <p:ext uri="{BB962C8B-B14F-4D97-AF65-F5344CB8AC3E}">
        <p14:creationId xmlns:p14="http://schemas.microsoft.com/office/powerpoint/2010/main" val="9916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/>
              <a:t>Redundant Coding</a:t>
            </a:r>
          </a:p>
        </p:txBody>
      </p:sp>
      <p:pic>
        <p:nvPicPr>
          <p:cNvPr id="4" name="Picture 3" descr="effect_of_rarity_on_missing_hurdle_ti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45" y="846138"/>
            <a:ext cx="5745162" cy="574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9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82" y="0"/>
            <a:ext cx="621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1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47"/>
            <a:ext cx="8229600" cy="1143000"/>
          </a:xfrm>
        </p:spPr>
        <p:txBody>
          <a:bodyPr/>
          <a:lstStyle/>
          <a:p>
            <a:r>
              <a:rPr lang="en-US" dirty="0" err="1"/>
              <a:t>Colorbrewer.org</a:t>
            </a:r>
            <a:endParaRPr lang="en-US" dirty="0"/>
          </a:p>
        </p:txBody>
      </p:sp>
      <p:pic>
        <p:nvPicPr>
          <p:cNvPr id="4" name="Picture 3" descr="Screen Shot 2018-02-12 at 11.38.17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1099" y="6032168"/>
            <a:ext cx="663570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See also https://</a:t>
            </a:r>
            <a:r>
              <a:rPr lang="en-US" sz="2800" dirty="0" err="1"/>
              <a:t>flowingdata.com</a:t>
            </a:r>
            <a:r>
              <a:rPr lang="en-US" sz="2800" dirty="0"/>
              <a:t>/tag/color/</a:t>
            </a:r>
          </a:p>
        </p:txBody>
      </p:sp>
    </p:spTree>
    <p:extLst>
      <p:ext uri="{BB962C8B-B14F-4D97-AF65-F5344CB8AC3E}">
        <p14:creationId xmlns:p14="http://schemas.microsoft.com/office/powerpoint/2010/main" val="34657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Touch of Color!</a:t>
            </a:r>
          </a:p>
        </p:txBody>
      </p:sp>
      <p:pic>
        <p:nvPicPr>
          <p:cNvPr id="4" name="Picture 3" descr="cars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19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 Can Bring in Another Dimension</a:t>
            </a:r>
          </a:p>
        </p:txBody>
      </p:sp>
      <p:pic>
        <p:nvPicPr>
          <p:cNvPr id="4" name="Picture 3" descr="cars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8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Fit to Aid Understanding</a:t>
            </a:r>
          </a:p>
        </p:txBody>
      </p:sp>
      <p:pic>
        <p:nvPicPr>
          <p:cNvPr id="4" name="Picture 3" descr="cars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320"/>
            <a:ext cx="768095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71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 to Add Fine-Grained Information or New Dimensions</a:t>
            </a:r>
          </a:p>
        </p:txBody>
      </p:sp>
      <p:pic>
        <p:nvPicPr>
          <p:cNvPr id="6" name="Picture 5" descr="Screen Shot 2016-02-15 at 3.23.06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0" y="1452273"/>
            <a:ext cx="82296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1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51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Facets Add Information</a:t>
            </a:r>
          </a:p>
        </p:txBody>
      </p:sp>
      <p:pic>
        <p:nvPicPr>
          <p:cNvPr id="4" name="Picture 3" descr="Screen Shot 2016-02-15 at 5.44.52 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44" y="1189182"/>
            <a:ext cx="7955137" cy="566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877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30992" y="3908128"/>
            <a:ext cx="5838015" cy="3082637"/>
            <a:chOff x="1974272" y="2655454"/>
            <a:chExt cx="5838015" cy="3082637"/>
          </a:xfrm>
        </p:grpSpPr>
        <p:pic>
          <p:nvPicPr>
            <p:cNvPr id="4" name="Picture 3" descr="excellenc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6" t="38720" b="16330"/>
            <a:stretch/>
          </p:blipFill>
          <p:spPr>
            <a:xfrm>
              <a:off x="1974272" y="2655454"/>
              <a:ext cx="5838015" cy="308263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50000" y="5276272"/>
              <a:ext cx="8781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>
                  <a:latin typeface="Avenir Book"/>
                  <a:cs typeface="Avenir Book"/>
                </a:rPr>
                <a:t>Tufte</a:t>
              </a:r>
              <a:r>
                <a:rPr lang="en-US" sz="1100" i="1" dirty="0">
                  <a:latin typeface="Avenir Book"/>
                  <a:cs typeface="Avenir Book"/>
                </a:rPr>
                <a:t> 2002</a:t>
              </a: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306716"/>
            <a:ext cx="8229600" cy="1143000"/>
          </a:xfrm>
        </p:spPr>
        <p:txBody>
          <a:bodyPr/>
          <a:lstStyle/>
          <a:p>
            <a:r>
              <a:rPr lang="en-US" dirty="0"/>
              <a:t>Finally: Minimalist Presentation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018846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Above all else show data.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2. Maximize the data-ink ratio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Erase non-data-ink.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4. Erase redundant data-ink.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485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Data</a:t>
            </a:r>
          </a:p>
        </p:txBody>
      </p:sp>
      <p:pic>
        <p:nvPicPr>
          <p:cNvPr id="6" name="Picture 5" descr="cars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321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s-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7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08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C0FD9D-5EFD-0D4D-BB5C-5DCC3699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912" y="922524"/>
            <a:ext cx="3922019" cy="49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8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2"/>
          <a:stretch/>
        </p:blipFill>
        <p:spPr>
          <a:xfrm>
            <a:off x="0" y="1811562"/>
            <a:ext cx="9144000" cy="308371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Maps as Rich Information Source</a:t>
            </a:r>
          </a:p>
        </p:txBody>
      </p:sp>
    </p:spTree>
    <p:extLst>
      <p:ext uri="{BB962C8B-B14F-4D97-AF65-F5344CB8AC3E}">
        <p14:creationId xmlns:p14="http://schemas.microsoft.com/office/powerpoint/2010/main" val="31846092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F6FD36-EC67-FC4A-A7D4-AEEF68EC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350442-B6C2-CA4E-A137-3012B417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3CEC0-3124-AA44-8F55-402347B153FC}"/>
              </a:ext>
            </a:extLst>
          </p:cNvPr>
          <p:cNvSpPr txBox="1"/>
          <p:nvPr/>
        </p:nvSpPr>
        <p:spPr>
          <a:xfrm>
            <a:off x="762000" y="5087779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Colin Fay</a:t>
            </a:r>
          </a:p>
        </p:txBody>
      </p:sp>
    </p:spTree>
    <p:extLst>
      <p:ext uri="{BB962C8B-B14F-4D97-AF65-F5344CB8AC3E}">
        <p14:creationId xmlns:p14="http://schemas.microsoft.com/office/powerpoint/2010/main" val="219971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Patterns Intuitive</a:t>
            </a:r>
          </a:p>
        </p:txBody>
      </p:sp>
      <p:pic>
        <p:nvPicPr>
          <p:cNvPr id="3" name="Picture 2" descr="choler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4" y="0"/>
            <a:ext cx="7934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3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england_expo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58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5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734</Words>
  <Application>Microsoft Macintosh PowerPoint</Application>
  <PresentationFormat>On-screen Show (4:3)</PresentationFormat>
  <Paragraphs>168</Paragraphs>
  <Slides>70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Avenir Black</vt:lpstr>
      <vt:lpstr>Avenir Book</vt:lpstr>
      <vt:lpstr>Calibri</vt:lpstr>
      <vt:lpstr>Office Theme</vt:lpstr>
      <vt:lpstr>Data Visualization</vt:lpstr>
      <vt:lpstr>Data visualization is Communication</vt:lpstr>
      <vt:lpstr>Principles of Graphical Excellence</vt:lpstr>
      <vt:lpstr>Data Viz in a Nutshell</vt:lpstr>
      <vt:lpstr>Data Viz in the 10th Century</vt:lpstr>
      <vt:lpstr>PowerPoint Presentation</vt:lpstr>
      <vt:lpstr>Maps as Rich Information Source</vt:lpstr>
      <vt:lpstr>Spatial Patterns Intuitive</vt:lpstr>
      <vt:lpstr>PowerPoint Presentation</vt:lpstr>
      <vt:lpstr>Sometimes One Variable is Enough</vt:lpstr>
      <vt:lpstr>Adding Space to Time</vt:lpstr>
      <vt:lpstr>Unifying Maps and Timeseries</vt:lpstr>
      <vt:lpstr>PowerPoint Presentation</vt:lpstr>
      <vt:lpstr>Abstraction Can Tell Wonderful Stories</vt:lpstr>
      <vt:lpstr>Data Viz in a Nutshell</vt:lpstr>
      <vt:lpstr>Elements of a Plot</vt:lpstr>
      <vt:lpstr>Elements of a Plot</vt:lpstr>
      <vt:lpstr>Aesthetics of a Plot</vt:lpstr>
      <vt:lpstr>Aesthetics Map Data to Visual Representation</vt:lpstr>
      <vt:lpstr>Aesthetics Map Data to Visual Representation</vt:lpstr>
      <vt:lpstr>Aesthetics Map Data to Visual Representation</vt:lpstr>
      <vt:lpstr>Types of Visualizations: Amounts</vt:lpstr>
      <vt:lpstr>Types of Visualizations: Amounts</vt:lpstr>
      <vt:lpstr>Barplots</vt:lpstr>
      <vt:lpstr>What is Wrong Here?</vt:lpstr>
      <vt:lpstr>What is Wrong Here?</vt:lpstr>
      <vt:lpstr>Bars are Not Always Right</vt:lpstr>
      <vt:lpstr>Types of Visualizations: Distributions</vt:lpstr>
      <vt:lpstr>Histograms Show Frequency</vt:lpstr>
      <vt:lpstr>Types of Visualizations: Multiple Distributions</vt:lpstr>
      <vt:lpstr>Boxplots to Show Variation</vt:lpstr>
      <vt:lpstr>What is Wrong Here if Bars Represent 2SD of Temperature?</vt:lpstr>
      <vt:lpstr>Visualizing Uncertainty is Difficult</vt:lpstr>
      <vt:lpstr>Point-Ranges – but they Don‘t Show All of the Data</vt:lpstr>
      <vt:lpstr>Visualizing Distributions versus Uncertainty</vt:lpstr>
      <vt:lpstr>How Does this View Differently?</vt:lpstr>
      <vt:lpstr>It’s Tempting to Plot Raw Data, but, Be Careful…</vt:lpstr>
      <vt:lpstr>Lots of Ways to Visualize Data, Distribution, and Uncertainty</vt:lpstr>
      <vt:lpstr>Relationships Between Variables</vt:lpstr>
      <vt:lpstr>Relationships Between Variables With a Lot of Data</vt:lpstr>
      <vt:lpstr>Scatterplots Show Relationships</vt:lpstr>
      <vt:lpstr>Correlations to Understand Relationships</vt:lpstr>
      <vt:lpstr>Alternate Ways to View Correlations Efficiently</vt:lpstr>
      <vt:lpstr>Should Your Data Be Connected?</vt:lpstr>
      <vt:lpstr>Visualizing Uncertainty in Relationships is Difficult</vt:lpstr>
      <vt:lpstr>Geospatial Visualization</vt:lpstr>
      <vt:lpstr>Combining Data Sources and Maps</vt:lpstr>
      <vt:lpstr>Data Viz in a Nutshell</vt:lpstr>
      <vt:lpstr>Coordinate Systems Transform Relationships</vt:lpstr>
      <vt:lpstr>The Polar Coordinate System is Useful!</vt:lpstr>
      <vt:lpstr>The Polar Coordinate System is Useful!</vt:lpstr>
      <vt:lpstr>Adding Full Scale to 0</vt:lpstr>
      <vt:lpstr>Why Transform?</vt:lpstr>
      <vt:lpstr>Log-Transformation To See Relationship</vt:lpstr>
      <vt:lpstr>Scales to Add Dimensions of Data</vt:lpstr>
      <vt:lpstr>Colors Can Distinguish Groups</vt:lpstr>
      <vt:lpstr>Colors Can Show Data</vt:lpstr>
      <vt:lpstr>Beware Not Thinking About Color Blindness</vt:lpstr>
      <vt:lpstr>Redundant Coding</vt:lpstr>
      <vt:lpstr>Colorbrewer.org</vt:lpstr>
      <vt:lpstr>A Touch of Color!</vt:lpstr>
      <vt:lpstr>Color Can Bring in Another Dimension</vt:lpstr>
      <vt:lpstr>Statistical Fit to Aid Understanding</vt:lpstr>
      <vt:lpstr>Facets to Add Fine-Grained Information or New Dimensions</vt:lpstr>
      <vt:lpstr>Facets Add Information</vt:lpstr>
      <vt:lpstr>Finally: Minimalist Presentation</vt:lpstr>
      <vt:lpstr>Show the Data</vt:lpstr>
      <vt:lpstr>PowerPoint Presentation</vt:lpstr>
      <vt:lpstr>PowerPoint Presentation</vt:lpstr>
      <vt:lpstr>Next time…</vt:lpstr>
    </vt:vector>
  </TitlesOfParts>
  <Company>UCSB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Jarrett Byrnes</dc:creator>
  <cp:lastModifiedBy>Jarrett Byrnes</cp:lastModifiedBy>
  <cp:revision>28</cp:revision>
  <cp:lastPrinted>2018-02-13T04:43:00Z</cp:lastPrinted>
  <dcterms:created xsi:type="dcterms:W3CDTF">2016-02-15T17:05:39Z</dcterms:created>
  <dcterms:modified xsi:type="dcterms:W3CDTF">2023-09-12T14:29:34Z</dcterms:modified>
</cp:coreProperties>
</file>